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5" r:id="rId1"/>
  </p:sldMasterIdLst>
  <p:sldIdLst>
    <p:sldId id="272" r:id="rId2"/>
    <p:sldId id="273" r:id="rId3"/>
    <p:sldId id="286" r:id="rId4"/>
    <p:sldId id="291" r:id="rId5"/>
    <p:sldId id="292" r:id="rId6"/>
    <p:sldId id="271" r:id="rId7"/>
    <p:sldId id="264" r:id="rId8"/>
    <p:sldId id="265" r:id="rId9"/>
    <p:sldId id="274" r:id="rId10"/>
    <p:sldId id="287" r:id="rId11"/>
    <p:sldId id="266" r:id="rId12"/>
    <p:sldId id="288" r:id="rId13"/>
    <p:sldId id="267" r:id="rId14"/>
    <p:sldId id="268" r:id="rId15"/>
    <p:sldId id="275" r:id="rId16"/>
    <p:sldId id="276" r:id="rId17"/>
    <p:sldId id="290" r:id="rId18"/>
    <p:sldId id="278" r:id="rId19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/>
    <p:restoredTop sz="94648"/>
  </p:normalViewPr>
  <p:slideViewPr>
    <p:cSldViewPr snapToGrid="0" snapToObjects="1">
      <p:cViewPr varScale="1">
        <p:scale>
          <a:sx n="84" d="100"/>
          <a:sy n="84" d="100"/>
        </p:scale>
        <p:origin x="14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tit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logram 7"/>
          <p:cNvSpPr/>
          <p:nvPr userDrawn="1"/>
        </p:nvSpPr>
        <p:spPr>
          <a:xfrm>
            <a:off x="540000" y="1620000"/>
            <a:ext cx="5040000" cy="396000"/>
          </a:xfrm>
          <a:prstGeom prst="parallelogram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731566" y="1519384"/>
            <a:ext cx="8193540" cy="4380098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spcAft>
                <a:spcPts val="500"/>
              </a:spcAft>
              <a:buFontTx/>
              <a:buNone/>
              <a:defRPr sz="2800">
                <a:solidFill>
                  <a:srgbClr val="17A3DE"/>
                </a:solidFill>
              </a:defRPr>
            </a:lvl1pPr>
          </a:lstStyle>
          <a:p>
            <a:r>
              <a:rPr lang="nl-NL" dirty="0" smtClean="0"/>
              <a:t>Hoofdstuktitels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720000" y="489238"/>
            <a:ext cx="2532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0" dirty="0" smtClean="0">
                <a:solidFill>
                  <a:srgbClr val="006E92"/>
                </a:solidFill>
              </a:rPr>
              <a:t>Inhoud</a:t>
            </a:r>
          </a:p>
        </p:txBody>
      </p:sp>
      <p:sp>
        <p:nvSpPr>
          <p:cNvPr id="3" name="Tekstvak 2"/>
          <p:cNvSpPr txBox="1"/>
          <p:nvPr userDrawn="1"/>
        </p:nvSpPr>
        <p:spPr>
          <a:xfrm>
            <a:off x="3260220" y="19117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9212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hoofdstuk met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1842812"/>
          </a:xfrm>
        </p:spPr>
        <p:txBody>
          <a:bodyPr/>
          <a:lstStyle>
            <a:lvl1pPr marL="396000">
              <a:defRPr/>
            </a:lvl1pPr>
          </a:lstStyle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pic>
        <p:nvPicPr>
          <p:cNvPr id="5" name="Afbeelding 4" descr="youtube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50" y="1089728"/>
            <a:ext cx="360000" cy="252695"/>
          </a:xfrm>
          <a:prstGeom prst="rect">
            <a:avLst/>
          </a:prstGeom>
        </p:spPr>
      </p:pic>
      <p:sp>
        <p:nvSpPr>
          <p:cNvPr id="6" name="Tekstvak 5"/>
          <p:cNvSpPr txBox="1"/>
          <p:nvPr userDrawn="1"/>
        </p:nvSpPr>
        <p:spPr>
          <a:xfrm>
            <a:off x="1127986" y="1035619"/>
            <a:ext cx="42083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Lucida Grande"/>
              <a:buNone/>
            </a:pPr>
            <a:r>
              <a:rPr lang="nl-NL" sz="1500" dirty="0" smtClean="0"/>
              <a:t>Bekijk het filmpje</a:t>
            </a:r>
            <a:endParaRPr lang="nl-NL" sz="1500" dirty="0"/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685127" y="526089"/>
            <a:ext cx="7200967" cy="365125"/>
          </a:xfrm>
          <a:prstGeom prst="rect">
            <a:avLst/>
          </a:prstGeom>
        </p:spPr>
        <p:txBody>
          <a:bodyPr lIns="72000" rIns="72000"/>
          <a:lstStyle>
            <a:lvl1pPr>
              <a:defRPr b="1" i="0">
                <a:solidFill>
                  <a:srgbClr val="006E92"/>
                </a:solidFill>
              </a:defRPr>
            </a:lvl1pPr>
          </a:lstStyle>
          <a:p>
            <a:r>
              <a:rPr lang="nl-NL" dirty="0" smtClean="0"/>
              <a:t>Hoofdstuk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155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683999" y="525600"/>
            <a:ext cx="7177905" cy="365125"/>
          </a:xfrm>
          <a:prstGeom prst="rect">
            <a:avLst/>
          </a:prstGeom>
        </p:spPr>
        <p:txBody>
          <a:bodyPr lIns="72000" rIns="72000"/>
          <a:lstStyle>
            <a:lvl1pPr>
              <a:defRPr b="1" i="0">
                <a:solidFill>
                  <a:srgbClr val="006E92"/>
                </a:solidFill>
              </a:defRPr>
            </a:lvl1pPr>
          </a:lstStyle>
          <a:p>
            <a:r>
              <a:rPr lang="nl-NL" dirty="0" smtClean="0"/>
              <a:t>Hoofdstuk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4284206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396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enge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0" y="489600"/>
            <a:ext cx="7171863" cy="388643"/>
          </a:xfrm>
        </p:spPr>
        <p:txBody>
          <a:bodyPr/>
          <a:lstStyle/>
          <a:p>
            <a:r>
              <a:rPr lang="nl-NL" dirty="0" smtClean="0"/>
              <a:t>Samengevat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4284206"/>
          </a:xfrm>
        </p:spPr>
        <p:txBody>
          <a:bodyPr/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851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1189190"/>
            <a:ext cx="5486400" cy="361141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685128" y="536400"/>
            <a:ext cx="7188872" cy="365125"/>
          </a:xfrm>
          <a:prstGeom prst="rect">
            <a:avLst/>
          </a:prstGeom>
        </p:spPr>
        <p:txBody>
          <a:bodyPr lIns="72000" rIns="72000"/>
          <a:lstStyle>
            <a:lvl1pPr>
              <a:defRPr b="1" i="0">
                <a:solidFill>
                  <a:srgbClr val="006E92"/>
                </a:solidFill>
              </a:defRPr>
            </a:lvl1pPr>
          </a:lstStyle>
          <a:p>
            <a:r>
              <a:rPr lang="nl-NL" dirty="0" smtClean="0"/>
              <a:t>Hoofdstuk </a:t>
            </a:r>
            <a:endParaRPr lang="nl-NL" dirty="0"/>
          </a:p>
        </p:txBody>
      </p:sp>
      <p:sp>
        <p:nvSpPr>
          <p:cNvPr id="8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8677554" y="6202800"/>
            <a:ext cx="578690" cy="365125"/>
          </a:xfrm>
        </p:spPr>
        <p:txBody>
          <a:bodyPr/>
          <a:lstStyle/>
          <a:p>
            <a:fld id="{5AD8B589-5B16-C543-87FE-1AAB528C525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25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Retail_n4_2017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0"/>
            <a:ext cx="9144000" cy="6343821"/>
          </a:xfrm>
          <a:prstGeom prst="rect">
            <a:avLst/>
          </a:prstGeom>
        </p:spPr>
      </p:pic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77554" y="6202800"/>
            <a:ext cx="578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 u="none">
                <a:solidFill>
                  <a:schemeClr val="bg1"/>
                </a:solidFill>
              </a:defRPr>
            </a:lvl1pPr>
          </a:lstStyle>
          <a:p>
            <a:fld id="{5AD8B589-5B16-C543-87FE-1AAB528C5252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00408" y="1457532"/>
            <a:ext cx="8224698" cy="1855636"/>
          </a:xfrm>
          <a:prstGeom prst="rect">
            <a:avLst/>
          </a:prstGeom>
        </p:spPr>
        <p:txBody>
          <a:bodyPr vert="horz" lIns="72000" tIns="45720" rIns="72000" bIns="45720" rtlCol="0">
            <a:spAutoFit/>
          </a:bodyPr>
          <a:lstStyle/>
          <a:p>
            <a:pPr lvl="0"/>
            <a:r>
              <a:rPr lang="nl-NL" dirty="0" smtClean="0"/>
              <a:t>Titel hoofdstuk 1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20000" y="489600"/>
            <a:ext cx="2474825" cy="3886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 smtClean="0"/>
              <a:t>Inhoud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311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7" r:id="rId2"/>
    <p:sldLayoutId id="2147483672" r:id="rId3"/>
    <p:sldLayoutId id="2147483680" r:id="rId4"/>
    <p:sldLayoutId id="2147483674" r:id="rId5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rgbClr val="006E92"/>
          </a:solidFill>
          <a:latin typeface="+mj-lt"/>
          <a:ea typeface="+mj-ea"/>
          <a:cs typeface="+mj-cs"/>
        </a:defRPr>
      </a:lvl1pPr>
    </p:titleStyle>
    <p:bodyStyle>
      <a:lvl1pPr marL="396000" indent="-396000" algn="l" defTabSz="457200" rtl="0" eaLnBrk="1" latinLnBrk="0" hangingPunct="1">
        <a:lnSpc>
          <a:spcPts val="3400"/>
        </a:lnSpc>
        <a:spcBef>
          <a:spcPts val="500"/>
        </a:spcBef>
        <a:spcAft>
          <a:spcPts val="300"/>
        </a:spcAft>
        <a:buSzPct val="90000"/>
        <a:buFont typeface="Lucida Grande"/>
        <a:buChar char="►"/>
        <a:defRPr sz="3000" b="1" i="0" kern="1200">
          <a:solidFill>
            <a:srgbClr val="006E92"/>
          </a:solidFill>
          <a:latin typeface="+mn-lt"/>
          <a:ea typeface="+mn-ea"/>
          <a:cs typeface="+mn-cs"/>
        </a:defRPr>
      </a:lvl1pPr>
      <a:lvl2pPr marL="799200" indent="-396000" algn="l" defTabSz="457200" rtl="0" eaLnBrk="1" latinLnBrk="0" hangingPunct="1">
        <a:lnSpc>
          <a:spcPts val="2800"/>
        </a:lnSpc>
        <a:spcBef>
          <a:spcPts val="0"/>
        </a:spcBef>
        <a:buClr>
          <a:schemeClr val="bg1">
            <a:lumMod val="65000"/>
          </a:schemeClr>
        </a:buClr>
        <a:buSzPct val="90000"/>
        <a:buFont typeface="Arial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3600" indent="-180000" algn="l" defTabSz="457200" rtl="0" eaLnBrk="1" latinLnBrk="0" hangingPunct="1">
        <a:lnSpc>
          <a:spcPts val="2600"/>
        </a:lnSpc>
        <a:spcBef>
          <a:spcPts val="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67200" indent="-228600" algn="l" defTabSz="457200" rtl="0" eaLnBrk="1" latinLnBrk="0" hangingPunct="1">
        <a:lnSpc>
          <a:spcPts val="24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180000" algn="l" defTabSz="457200" rtl="0" eaLnBrk="1" latinLnBrk="0" hangingPunct="1">
        <a:lnSpc>
          <a:spcPts val="2100"/>
        </a:lnSpc>
        <a:spcBef>
          <a:spcPts val="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760004"/>
          </a:xfrm>
        </p:spPr>
        <p:txBody>
          <a:bodyPr/>
          <a:lstStyle/>
          <a:p>
            <a:r>
              <a:rPr lang="nl-NL" dirty="0" smtClean="0"/>
              <a:t>Jassen uit.</a:t>
            </a:r>
          </a:p>
          <a:p>
            <a:r>
              <a:rPr lang="nl-NL" dirty="0" smtClean="0"/>
              <a:t>Tassen van tafel.</a:t>
            </a:r>
          </a:p>
          <a:p>
            <a:r>
              <a:rPr lang="nl-NL" dirty="0" smtClean="0"/>
              <a:t>Mobiel op tafel (in tas mag ook).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Motivatie/nieuwsgierigheid.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676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2: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9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657411"/>
          </a:xfrm>
        </p:spPr>
        <p:txBody>
          <a:bodyPr/>
          <a:lstStyle/>
          <a:p>
            <a:r>
              <a:rPr lang="nl-NL" dirty="0" smtClean="0"/>
              <a:t>Maken vraag 1 t/m 4 – max. 10 minuten.</a:t>
            </a:r>
          </a:p>
          <a:p>
            <a:r>
              <a:rPr lang="nl-NL" dirty="0" smtClean="0"/>
              <a:t>Bespreken – max. 10 min. </a:t>
            </a:r>
          </a:p>
          <a:p>
            <a:r>
              <a:rPr lang="nl-NL" dirty="0"/>
              <a:t>Hoe: met diegene(n) die naast je zitten.</a:t>
            </a:r>
          </a:p>
          <a:p>
            <a:r>
              <a:rPr lang="nl-NL" dirty="0"/>
              <a:t>Kom je er samen niet uit: leraar erbij.</a:t>
            </a:r>
          </a:p>
          <a:p>
            <a:r>
              <a:rPr lang="nl-NL" dirty="0"/>
              <a:t>Meerdere groepen die er niet uitkomen: klassikaal bespreken.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239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999" y="890725"/>
            <a:ext cx="7993555" cy="2644314"/>
          </a:xfrm>
        </p:spPr>
        <p:txBody>
          <a:bodyPr/>
          <a:lstStyle/>
          <a:p>
            <a:r>
              <a:rPr lang="nl-NL" dirty="0"/>
              <a:t>Plaatsing:</a:t>
            </a:r>
          </a:p>
          <a:p>
            <a:pPr lvl="1"/>
            <a:r>
              <a:rPr lang="nl-NL" dirty="0"/>
              <a:t>Vast locatiesysteem: </a:t>
            </a:r>
          </a:p>
          <a:p>
            <a:pPr lvl="2"/>
            <a:r>
              <a:rPr lang="nl-NL" dirty="0"/>
              <a:t>artikelen liggen op vaste plekken in het magazijn.</a:t>
            </a:r>
          </a:p>
          <a:p>
            <a:pPr lvl="1"/>
            <a:r>
              <a:rPr lang="nl-NL" dirty="0"/>
              <a:t>Vrij locatiesysteem: </a:t>
            </a:r>
          </a:p>
          <a:p>
            <a:pPr lvl="2"/>
            <a:r>
              <a:rPr lang="nl-NL" dirty="0"/>
              <a:t>artikelen liggen op willekeurige plekken in het magazijn.</a:t>
            </a:r>
          </a:p>
          <a:p>
            <a:pPr lvl="1"/>
            <a:r>
              <a:rPr lang="nl-NL" dirty="0"/>
              <a:t>Gemengd locatiesysteem: </a:t>
            </a:r>
          </a:p>
          <a:p>
            <a:pPr lvl="2"/>
            <a:r>
              <a:rPr lang="nl-NL" dirty="0"/>
              <a:t>artikelen liggen deels vast en deels vrij is het magazijn</a:t>
            </a: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10</a:t>
            </a:fld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872" y="3535039"/>
            <a:ext cx="4358622" cy="3101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9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 2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11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4862870"/>
          </a:xfrm>
        </p:spPr>
        <p:txBody>
          <a:bodyPr/>
          <a:lstStyle/>
          <a:p>
            <a:r>
              <a:rPr lang="nl-NL" dirty="0" smtClean="0"/>
              <a:t>Vaste locatie bij: </a:t>
            </a:r>
          </a:p>
          <a:p>
            <a:r>
              <a:rPr lang="nl-NL" dirty="0" smtClean="0"/>
              <a:t>Family </a:t>
            </a:r>
            <a:r>
              <a:rPr lang="nl-NL" dirty="0" err="1" smtClean="0"/>
              <a:t>grouping</a:t>
            </a:r>
            <a:r>
              <a:rPr lang="nl-NL" dirty="0" smtClean="0"/>
              <a:t>: artikelen die bij elkaar horen, bij elkaar plaatsen (</a:t>
            </a:r>
            <a:r>
              <a:rPr lang="nl-NL" dirty="0" err="1" smtClean="0"/>
              <a:t>bijv</a:t>
            </a:r>
            <a:r>
              <a:rPr lang="nl-NL" dirty="0" smtClean="0"/>
              <a:t> voedsel, gezichtsverzorging)</a:t>
            </a:r>
          </a:p>
          <a:p>
            <a:r>
              <a:rPr lang="nl-NL" dirty="0" smtClean="0"/>
              <a:t>Slow </a:t>
            </a:r>
            <a:r>
              <a:rPr lang="nl-NL" dirty="0" err="1" smtClean="0"/>
              <a:t>movers</a:t>
            </a:r>
            <a:r>
              <a:rPr lang="nl-NL" dirty="0" smtClean="0"/>
              <a:t>: omloopsnelheid is laag -&gt; achterin magazijn.</a:t>
            </a:r>
          </a:p>
          <a:p>
            <a:r>
              <a:rPr lang="nl-NL" dirty="0" err="1" smtClean="0"/>
              <a:t>Fast</a:t>
            </a:r>
            <a:r>
              <a:rPr lang="nl-NL" dirty="0" smtClean="0"/>
              <a:t> </a:t>
            </a:r>
            <a:r>
              <a:rPr lang="nl-NL" dirty="0" err="1" smtClean="0"/>
              <a:t>movers</a:t>
            </a:r>
            <a:r>
              <a:rPr lang="nl-NL" dirty="0" smtClean="0"/>
              <a:t>: omloopsnelheid is hoog -&gt; voorin magazijn </a:t>
            </a:r>
          </a:p>
          <a:p>
            <a:r>
              <a:rPr lang="nl-NL" dirty="0" smtClean="0"/>
              <a:t>Aard (gewicht, grootte, kwetsbaarheid) van het artikel.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4267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</a:p>
          <a:p>
            <a:endParaRPr lang="nl-NL" dirty="0"/>
          </a:p>
          <a:p>
            <a:r>
              <a:rPr lang="nl-NL" dirty="0" smtClean="0"/>
              <a:t>Deze pictogrammen kunnen helpen bij het bepalen van de plek:</a:t>
            </a:r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12</a:t>
            </a:fld>
            <a:endParaRPr lang="nl-NL"/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95" y="1764793"/>
            <a:ext cx="5490236" cy="3889368"/>
          </a:xfrm>
        </p:spPr>
      </p:pic>
    </p:spTree>
    <p:extLst>
      <p:ext uri="{BB962C8B-B14F-4D97-AF65-F5344CB8AC3E}">
        <p14:creationId xmlns:p14="http://schemas.microsoft.com/office/powerpoint/2010/main" val="12768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13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221395"/>
          </a:xfrm>
        </p:spPr>
        <p:txBody>
          <a:bodyPr/>
          <a:lstStyle/>
          <a:p>
            <a:r>
              <a:rPr lang="nl-NL" dirty="0" smtClean="0"/>
              <a:t>LET OP: </a:t>
            </a:r>
          </a:p>
          <a:p>
            <a:endParaRPr lang="nl-NL" dirty="0"/>
          </a:p>
          <a:p>
            <a:r>
              <a:rPr lang="nl-NL" dirty="0" smtClean="0"/>
              <a:t>Arbowet: </a:t>
            </a:r>
          </a:p>
          <a:p>
            <a:r>
              <a:rPr lang="nl-NL" dirty="0" smtClean="0"/>
              <a:t>Brandgevaarlijke artikelen +</a:t>
            </a:r>
          </a:p>
          <a:p>
            <a:r>
              <a:rPr lang="nl-NL" dirty="0" smtClean="0"/>
              <a:t>Giftige stoffen</a:t>
            </a:r>
          </a:p>
          <a:p>
            <a:r>
              <a:rPr lang="nl-NL" dirty="0" smtClean="0"/>
              <a:t>APART OPSLAAN!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356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14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657411"/>
          </a:xfrm>
        </p:spPr>
        <p:txBody>
          <a:bodyPr/>
          <a:lstStyle/>
          <a:p>
            <a:r>
              <a:rPr lang="nl-NL" dirty="0" smtClean="0"/>
              <a:t>Vrij locatiesysteem</a:t>
            </a:r>
          </a:p>
          <a:p>
            <a:r>
              <a:rPr lang="nl-NL" dirty="0" smtClean="0"/>
              <a:t>Waar je maar wilt, mits:</a:t>
            </a:r>
          </a:p>
          <a:p>
            <a:r>
              <a:rPr lang="nl-NL" dirty="0" smtClean="0"/>
              <a:t>Locatiecode zodat je de </a:t>
            </a:r>
            <a:r>
              <a:rPr lang="nl-NL" dirty="0" err="1" smtClean="0"/>
              <a:t>produkten</a:t>
            </a:r>
            <a:r>
              <a:rPr lang="nl-NL" dirty="0" smtClean="0"/>
              <a:t> weer kunt vinden.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42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15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2041585"/>
          </a:xfrm>
        </p:spPr>
        <p:txBody>
          <a:bodyPr/>
          <a:lstStyle/>
          <a:p>
            <a:r>
              <a:rPr lang="nl-NL" dirty="0" smtClean="0"/>
              <a:t>Gemengd locatiesysteem</a:t>
            </a:r>
          </a:p>
          <a:p>
            <a:r>
              <a:rPr lang="nl-NL" dirty="0" smtClean="0"/>
              <a:t>Vast: basisartikelen</a:t>
            </a:r>
          </a:p>
          <a:p>
            <a:r>
              <a:rPr lang="nl-NL" dirty="0" smtClean="0"/>
              <a:t>Vrij: verschillende plekken (slow/</a:t>
            </a:r>
            <a:r>
              <a:rPr lang="nl-NL" dirty="0" err="1" smtClean="0"/>
              <a:t>fast</a:t>
            </a:r>
            <a:r>
              <a:rPr lang="nl-NL" dirty="0" smtClean="0"/>
              <a:t> afwisseling)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075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Hoofdstuk 2 Goederenopslag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2900794"/>
          </a:xfrm>
        </p:spPr>
        <p:txBody>
          <a:bodyPr/>
          <a:lstStyle/>
          <a:p>
            <a:r>
              <a:rPr lang="nl-NL" dirty="0"/>
              <a:t>Opslagmethoden:</a:t>
            </a:r>
          </a:p>
          <a:p>
            <a:pPr marL="0" indent="0">
              <a:buNone/>
            </a:pPr>
            <a:endParaRPr lang="nl-NL" dirty="0"/>
          </a:p>
          <a:p>
            <a:pPr lvl="1"/>
            <a:r>
              <a:rPr lang="nl-NL" dirty="0"/>
              <a:t>Magazijnstellingen</a:t>
            </a:r>
          </a:p>
          <a:p>
            <a:pPr lvl="1"/>
            <a:r>
              <a:rPr lang="nl-NL" dirty="0"/>
              <a:t>Vlonders of pallets</a:t>
            </a:r>
          </a:p>
          <a:p>
            <a:pPr lvl="1"/>
            <a:r>
              <a:rPr lang="nl-NL" dirty="0"/>
              <a:t>Koel- of vriescel</a:t>
            </a:r>
          </a:p>
          <a:p>
            <a:pPr lvl="1"/>
            <a:r>
              <a:rPr lang="nl-NL" dirty="0"/>
              <a:t>Vloer</a:t>
            </a:r>
          </a:p>
          <a:p>
            <a:pPr lvl="1"/>
            <a:r>
              <a:rPr lang="nl-NL" dirty="0"/>
              <a:t>Buiten </a:t>
            </a:r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87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1: Goederenontvangst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17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118803"/>
          </a:xfrm>
        </p:spPr>
        <p:txBody>
          <a:bodyPr/>
          <a:lstStyle/>
          <a:p>
            <a:r>
              <a:rPr lang="nl-NL" dirty="0" smtClean="0"/>
              <a:t>Maken vraag 5 t/m 8.</a:t>
            </a:r>
          </a:p>
          <a:p>
            <a:r>
              <a:rPr lang="nl-NL" dirty="0" smtClean="0"/>
              <a:t>Bespreken vraag 5 t/m 8</a:t>
            </a:r>
          </a:p>
          <a:p>
            <a:r>
              <a:rPr lang="nl-NL" dirty="0" smtClean="0"/>
              <a:t>Hoe: met diegene(n) die naast je zitten.</a:t>
            </a:r>
          </a:p>
          <a:p>
            <a:r>
              <a:rPr lang="nl-NL" dirty="0" smtClean="0"/>
              <a:t>Kom je er samen niet uit: leraar erbij.</a:t>
            </a:r>
          </a:p>
          <a:p>
            <a:r>
              <a:rPr lang="nl-NL" dirty="0" smtClean="0"/>
              <a:t>Meerdere groepen die er niet uitkomen: klassikaal bespreken.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28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1: Goederenontvangst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051560"/>
            <a:ext cx="8224698" cy="3760004"/>
          </a:xfrm>
        </p:spPr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r>
              <a:rPr lang="nl-NL" sz="2400" dirty="0" smtClean="0"/>
              <a:t>Vraag 11 t/m 15 af?! </a:t>
            </a:r>
            <a:endParaRPr lang="nl-NL" sz="2400" dirty="0" smtClean="0"/>
          </a:p>
          <a:p>
            <a:r>
              <a:rPr lang="nl-NL" sz="2400" dirty="0" smtClean="0"/>
              <a:t>Korte uitleg opdracht 11 oktober</a:t>
            </a:r>
            <a:endParaRPr lang="nl-NL" sz="2400" dirty="0" smtClean="0"/>
          </a:p>
          <a:p>
            <a:r>
              <a:rPr lang="nl-NL" sz="2400" dirty="0" smtClean="0"/>
              <a:t>Aan de slag met hoofdstuk 2: PRESENTATIE.</a:t>
            </a:r>
          </a:p>
          <a:p>
            <a:endParaRPr lang="nl-NL" sz="2400" dirty="0"/>
          </a:p>
          <a:p>
            <a:r>
              <a:rPr lang="nl-NL" sz="2400" dirty="0" smtClean="0"/>
              <a:t>Pauze ???</a:t>
            </a:r>
            <a:endParaRPr lang="nl-NL" sz="2400" dirty="0" smtClean="0"/>
          </a:p>
          <a:p>
            <a:endParaRPr lang="nl-NL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335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>
          <a:xfrm>
            <a:off x="501119" y="525600"/>
            <a:ext cx="7177905" cy="365125"/>
          </a:xfrm>
        </p:spPr>
        <p:txBody>
          <a:bodyPr/>
          <a:lstStyle/>
          <a:p>
            <a:r>
              <a:rPr lang="nl-NL" dirty="0" smtClean="0"/>
              <a:t>Hoofdstuk : Goederenontvangst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2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118803"/>
          </a:xfrm>
        </p:spPr>
        <p:txBody>
          <a:bodyPr/>
          <a:lstStyle/>
          <a:p>
            <a:r>
              <a:rPr lang="nl-NL" dirty="0" smtClean="0"/>
              <a:t>Maken vraag 11 t/m 15.</a:t>
            </a:r>
          </a:p>
          <a:p>
            <a:r>
              <a:rPr lang="nl-NL" dirty="0" smtClean="0"/>
              <a:t>Bespreken vraag 11 t/m 15. </a:t>
            </a:r>
          </a:p>
          <a:p>
            <a:r>
              <a:rPr lang="nl-NL" dirty="0" smtClean="0"/>
              <a:t>Hoe: met diegene(n) die naast je zitten.</a:t>
            </a:r>
          </a:p>
          <a:p>
            <a:r>
              <a:rPr lang="nl-NL" dirty="0" smtClean="0"/>
              <a:t>Kom je er samen niet uit: leraar erbij.</a:t>
            </a:r>
          </a:p>
          <a:p>
            <a:r>
              <a:rPr lang="nl-NL" dirty="0" smtClean="0"/>
              <a:t>Meerdere groepen die er niet uitkomen: klassikaal bespreken.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057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 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3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960121"/>
            <a:ext cx="8224698" cy="5504071"/>
          </a:xfrm>
        </p:spPr>
        <p:txBody>
          <a:bodyPr/>
          <a:lstStyle/>
          <a:p>
            <a:r>
              <a:rPr lang="nl-NL" sz="2800" dirty="0" smtClean="0"/>
              <a:t>Vijf alinea’s – 4 of 5 studenten per alinea</a:t>
            </a:r>
          </a:p>
          <a:p>
            <a:r>
              <a:rPr lang="nl-NL" sz="2800" dirty="0" err="1" smtClean="0"/>
              <a:t>Groepsamenstelling</a:t>
            </a:r>
            <a:r>
              <a:rPr lang="nl-NL" sz="2800" dirty="0" smtClean="0"/>
              <a:t>: eigen input.</a:t>
            </a:r>
          </a:p>
          <a:p>
            <a:r>
              <a:rPr lang="nl-NL" sz="2800" dirty="0" smtClean="0"/>
              <a:t>Alinea toedeling: docent.</a:t>
            </a:r>
          </a:p>
          <a:p>
            <a:endParaRPr lang="nl-NL" sz="2800" dirty="0"/>
          </a:p>
          <a:p>
            <a:r>
              <a:rPr lang="nl-NL" sz="2800" dirty="0" smtClean="0"/>
              <a:t>Taak:</a:t>
            </a:r>
          </a:p>
          <a:p>
            <a:r>
              <a:rPr lang="nl-NL" sz="2800" dirty="0" smtClean="0"/>
              <a:t>Presenteer ‘jouw’ alinea met een PPT aan de rest van de klas.</a:t>
            </a:r>
          </a:p>
          <a:p>
            <a:r>
              <a:rPr lang="nl-NL" sz="2800" dirty="0" smtClean="0"/>
              <a:t>Naast samenvatting van de lesstof gaan jullie je presentatie verdiepen door </a:t>
            </a:r>
            <a:r>
              <a:rPr lang="nl-NL" sz="2800" dirty="0" err="1" smtClean="0"/>
              <a:t>bijv</a:t>
            </a:r>
            <a:r>
              <a:rPr lang="nl-NL" sz="2800" dirty="0" smtClean="0"/>
              <a:t> een quiz (</a:t>
            </a:r>
            <a:r>
              <a:rPr lang="nl-NL" sz="2800" dirty="0" err="1" smtClean="0"/>
              <a:t>Kahoot</a:t>
            </a:r>
            <a:r>
              <a:rPr lang="nl-NL" sz="2800" dirty="0" smtClean="0"/>
              <a:t> </a:t>
            </a:r>
            <a:r>
              <a:rPr lang="nl-NL" sz="2800" dirty="0" err="1" smtClean="0"/>
              <a:t>oid</a:t>
            </a:r>
            <a:r>
              <a:rPr lang="nl-NL" sz="2800" dirty="0" smtClean="0"/>
              <a:t>), video op </a:t>
            </a:r>
            <a:r>
              <a:rPr lang="nl-NL" sz="2800" dirty="0" err="1" smtClean="0"/>
              <a:t>youtube</a:t>
            </a:r>
            <a:r>
              <a:rPr lang="nl-NL" sz="2800" dirty="0" smtClean="0"/>
              <a:t>, nieuwsbericht, verdiepingsmodule via internet.</a:t>
            </a:r>
          </a:p>
        </p:txBody>
      </p:sp>
    </p:spTree>
    <p:extLst>
      <p:ext uri="{BB962C8B-B14F-4D97-AF65-F5344CB8AC3E}">
        <p14:creationId xmlns:p14="http://schemas.microsoft.com/office/powerpoint/2010/main" val="16967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	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4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457532"/>
            <a:ext cx="8224698" cy="3554819"/>
          </a:xfrm>
        </p:spPr>
        <p:txBody>
          <a:bodyPr/>
          <a:lstStyle/>
          <a:p>
            <a:r>
              <a:rPr lang="nl-NL" dirty="0" smtClean="0"/>
              <a:t>Vandaag voorbereiden als groep + volgende week na je opdracht voor Skills. </a:t>
            </a:r>
          </a:p>
          <a:p>
            <a:r>
              <a:rPr lang="nl-NL" dirty="0" smtClean="0"/>
              <a:t>Vanaf 18 oktober de presentaties. </a:t>
            </a:r>
          </a:p>
          <a:p>
            <a:r>
              <a:rPr lang="nl-NL" dirty="0" smtClean="0"/>
              <a:t>Presentatie moet minimaal 20 minuten lang zijn.</a:t>
            </a:r>
          </a:p>
          <a:p>
            <a:endParaRPr lang="nl-NL" dirty="0"/>
          </a:p>
          <a:p>
            <a:r>
              <a:rPr lang="nl-NL" dirty="0" smtClean="0"/>
              <a:t>LET OP: als klas gaan jullie alle presentaties beoordelen middels reflectieformulier!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24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2: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5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742201" y="1051561"/>
            <a:ext cx="8224698" cy="5273238"/>
          </a:xfrm>
        </p:spPr>
        <p:txBody>
          <a:bodyPr/>
          <a:lstStyle/>
          <a:p>
            <a:r>
              <a:rPr lang="nl-NL" sz="2800" dirty="0" smtClean="0"/>
              <a:t>2.1. Magazijnen</a:t>
            </a:r>
          </a:p>
          <a:p>
            <a:r>
              <a:rPr lang="nl-NL" sz="2400" dirty="0" smtClean="0"/>
              <a:t>Functies:</a:t>
            </a:r>
          </a:p>
          <a:p>
            <a:r>
              <a:rPr lang="nl-NL" sz="2400" dirty="0" smtClean="0"/>
              <a:t>Opslag </a:t>
            </a:r>
            <a:r>
              <a:rPr lang="nl-NL" sz="2400" dirty="0" err="1" smtClean="0"/>
              <a:t>produkten</a:t>
            </a:r>
            <a:r>
              <a:rPr lang="nl-NL" sz="2400" dirty="0" smtClean="0"/>
              <a:t> die nog niet in winkel aangeboden mogen worden.</a:t>
            </a:r>
          </a:p>
          <a:p>
            <a:r>
              <a:rPr lang="nl-NL" sz="2400" dirty="0" smtClean="0"/>
              <a:t>Bewaren (online) bestellingen.</a:t>
            </a:r>
          </a:p>
          <a:p>
            <a:r>
              <a:rPr lang="nl-NL" sz="2400" dirty="0" smtClean="0"/>
              <a:t>Opslag goederen inzake piekmomenten.</a:t>
            </a:r>
          </a:p>
          <a:p>
            <a:r>
              <a:rPr lang="nl-NL" sz="2400" dirty="0" smtClean="0"/>
              <a:t>Tijdelijke opslag </a:t>
            </a:r>
            <a:r>
              <a:rPr lang="nl-NL" sz="2400" dirty="0" err="1" smtClean="0"/>
              <a:t>seizoensartikelen</a:t>
            </a:r>
            <a:endParaRPr lang="nl-NL" sz="2400" dirty="0" smtClean="0"/>
          </a:p>
          <a:p>
            <a:r>
              <a:rPr lang="nl-NL" sz="2400" dirty="0" smtClean="0"/>
              <a:t>Artikelen die klaarstaan voor transport</a:t>
            </a:r>
          </a:p>
          <a:p>
            <a:r>
              <a:rPr lang="nl-NL" sz="2400" dirty="0" smtClean="0"/>
              <a:t>Ompakken artikelen voor ‘vervoer’ naar de winkel (</a:t>
            </a:r>
            <a:r>
              <a:rPr lang="nl-NL" sz="2400" dirty="0" err="1" smtClean="0"/>
              <a:t>vvo</a:t>
            </a:r>
            <a:r>
              <a:rPr lang="nl-NL" sz="2400" dirty="0" smtClean="0"/>
              <a:t>)</a:t>
            </a:r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55259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6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999" y="890724"/>
            <a:ext cx="8224698" cy="5375831"/>
          </a:xfrm>
        </p:spPr>
        <p:txBody>
          <a:bodyPr/>
          <a:lstStyle/>
          <a:p>
            <a:r>
              <a:rPr lang="nl-NL" sz="2400" dirty="0" smtClean="0"/>
              <a:t>2.1 vervolg</a:t>
            </a:r>
          </a:p>
          <a:p>
            <a:r>
              <a:rPr lang="nl-NL" sz="2400" dirty="0" smtClean="0"/>
              <a:t>Soorten magazijn:</a:t>
            </a:r>
          </a:p>
          <a:p>
            <a:r>
              <a:rPr lang="nl-NL" sz="2400" u="sng" dirty="0" smtClean="0"/>
              <a:t>Extern</a:t>
            </a:r>
            <a:r>
              <a:rPr lang="nl-NL" sz="2400" dirty="0" smtClean="0"/>
              <a:t>: niet direct aan de winkel gebouwd.</a:t>
            </a:r>
          </a:p>
          <a:p>
            <a:r>
              <a:rPr lang="nl-NL" sz="2400" dirty="0" smtClean="0"/>
              <a:t>Extern: zelfstandig, gezamenlijk of leverancier.</a:t>
            </a:r>
          </a:p>
          <a:p>
            <a:r>
              <a:rPr lang="nl-NL" sz="2400" dirty="0" smtClean="0"/>
              <a:t>Gezamenlijk: centraal magazijn bij GWB.</a:t>
            </a:r>
          </a:p>
          <a:p>
            <a:r>
              <a:rPr lang="nl-NL" sz="2400" dirty="0" smtClean="0"/>
              <a:t>Gezamenlijk: 1</a:t>
            </a:r>
            <a:r>
              <a:rPr lang="nl-NL" sz="2400" baseline="30000" dirty="0" smtClean="0"/>
              <a:t>e</a:t>
            </a:r>
            <a:r>
              <a:rPr lang="nl-NL" sz="2400" dirty="0" smtClean="0"/>
              <a:t> </a:t>
            </a:r>
            <a:r>
              <a:rPr lang="nl-NL" sz="2400" dirty="0" err="1" smtClean="0"/>
              <a:t>detailist</a:t>
            </a:r>
            <a:r>
              <a:rPr lang="nl-NL" sz="2400" dirty="0" smtClean="0"/>
              <a:t> verhuurd aan ander een deel.</a:t>
            </a:r>
          </a:p>
          <a:p>
            <a:endParaRPr lang="nl-NL" sz="2400" dirty="0"/>
          </a:p>
          <a:p>
            <a:r>
              <a:rPr lang="nl-NL" sz="2400" u="sng" dirty="0" smtClean="0"/>
              <a:t>Intern: </a:t>
            </a:r>
            <a:r>
              <a:rPr lang="nl-NL" sz="2400" dirty="0" smtClean="0"/>
              <a:t>bevindt zich binnen de winkel. </a:t>
            </a:r>
          </a:p>
          <a:p>
            <a:r>
              <a:rPr lang="nl-NL" sz="2400" dirty="0" smtClean="0"/>
              <a:t>Let op de juiste verdeling!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38627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 Goederenopslag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3999" y="890724"/>
            <a:ext cx="8224698" cy="5401479"/>
          </a:xfrm>
        </p:spPr>
        <p:txBody>
          <a:bodyPr/>
          <a:lstStyle/>
          <a:p>
            <a:r>
              <a:rPr lang="nl-NL" dirty="0" smtClean="0"/>
              <a:t>2.1. vervolg</a:t>
            </a:r>
          </a:p>
          <a:p>
            <a:r>
              <a:rPr lang="nl-NL" sz="2800" dirty="0" smtClean="0"/>
              <a:t>Zonder magazijn: kan als er zo vaak bezorgd wordt dat dit niet nodig is of je heet IKEA.</a:t>
            </a:r>
          </a:p>
          <a:p>
            <a:endParaRPr lang="nl-NL" sz="2800" dirty="0"/>
          </a:p>
          <a:p>
            <a:r>
              <a:rPr lang="nl-NL" sz="2800" dirty="0" smtClean="0"/>
              <a:t>Fulfilment: bij webwinkel: artikelen liggen bij ander bedrijf.</a:t>
            </a:r>
          </a:p>
          <a:p>
            <a:r>
              <a:rPr lang="nl-NL" sz="2800" dirty="0" smtClean="0"/>
              <a:t>Voordelen: minder personeel, minder ruimte voor opslag, ziek/zwak/misselijk: leveringen gaan door, andere is expert, afspraken over service.</a:t>
            </a:r>
          </a:p>
          <a:p>
            <a:r>
              <a:rPr lang="nl-NL" sz="2800" dirty="0" smtClean="0"/>
              <a:t>Nadelen: duurder (?!), zijn fout is jouw fout, afhankelijk.</a:t>
            </a:r>
            <a:endParaRPr lang="nl-NL" sz="2800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01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Hoofdstuk 2: Goederenopslag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8B589-5B16-C543-87FE-1AAB528C5252}" type="slidenum">
              <a:rPr lang="nl-NL" smtClean="0"/>
              <a:t>8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84000" y="1088136"/>
            <a:ext cx="8224698" cy="5114664"/>
          </a:xfrm>
        </p:spPr>
        <p:txBody>
          <a:bodyPr/>
          <a:lstStyle/>
          <a:p>
            <a:r>
              <a:rPr lang="nl-NL" dirty="0" smtClean="0"/>
              <a:t>2.1 vervolg</a:t>
            </a:r>
          </a:p>
          <a:p>
            <a:endParaRPr lang="nl-NL" dirty="0"/>
          </a:p>
          <a:p>
            <a:r>
              <a:rPr lang="nl-NL" sz="2800" dirty="0" smtClean="0"/>
              <a:t>Veiligheid:</a:t>
            </a:r>
          </a:p>
          <a:p>
            <a:r>
              <a:rPr lang="nl-NL" sz="2800" dirty="0" smtClean="0"/>
              <a:t>Niet te hoog stapelen.</a:t>
            </a:r>
          </a:p>
          <a:p>
            <a:r>
              <a:rPr lang="nl-NL" sz="2800" dirty="0" smtClean="0"/>
              <a:t>Speciale opslagvoorschriften (</a:t>
            </a:r>
            <a:r>
              <a:rPr lang="nl-NL" sz="2800" dirty="0" err="1" smtClean="0"/>
              <a:t>bijv</a:t>
            </a:r>
            <a:r>
              <a:rPr lang="nl-NL" sz="2800" dirty="0" smtClean="0"/>
              <a:t> koeling)</a:t>
            </a:r>
          </a:p>
          <a:p>
            <a:r>
              <a:rPr lang="nl-NL" sz="2800" dirty="0" smtClean="0"/>
              <a:t>Zware artikelen zo laag mogelijk.</a:t>
            </a:r>
          </a:p>
          <a:p>
            <a:r>
              <a:rPr lang="nl-NL" sz="2800" dirty="0" smtClean="0"/>
              <a:t>Overzichtelijk.</a:t>
            </a:r>
          </a:p>
          <a:p>
            <a:r>
              <a:rPr lang="nl-NL" sz="2800" dirty="0"/>
              <a:t> </a:t>
            </a:r>
            <a:r>
              <a:rPr lang="nl-NL" sz="2800" dirty="0" smtClean="0"/>
              <a:t>Artikelen die elkaar niet verdragen, niet naast elkaar (</a:t>
            </a:r>
            <a:r>
              <a:rPr lang="nl-NL" sz="2800" dirty="0" err="1" smtClean="0"/>
              <a:t>vb</a:t>
            </a:r>
            <a:r>
              <a:rPr lang="nl-NL" sz="2800" dirty="0" smtClean="0"/>
              <a:t> rauw vlees naast bereid vlees – </a:t>
            </a:r>
            <a:r>
              <a:rPr lang="nl-NL" sz="2800" dirty="0" err="1" smtClean="0"/>
              <a:t>ivm</a:t>
            </a:r>
            <a:r>
              <a:rPr lang="nl-NL" sz="2800" dirty="0" smtClean="0"/>
              <a:t> </a:t>
            </a:r>
            <a:r>
              <a:rPr lang="nl-NL" sz="2800" dirty="0" err="1" smtClean="0"/>
              <a:t>bacterien</a:t>
            </a:r>
            <a:r>
              <a:rPr lang="nl-NL" sz="2800" dirty="0" smtClean="0"/>
              <a:t>)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39554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houd Retail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Retail n4_2017</Template>
  <TotalTime>362</TotalTime>
  <Words>721</Words>
  <Application>Microsoft Office PowerPoint</Application>
  <PresentationFormat>Diavoorstelling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Arial</vt:lpstr>
      <vt:lpstr>Calibri</vt:lpstr>
      <vt:lpstr>Lucida Grande</vt:lpstr>
      <vt:lpstr>Inhoud Retail 3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Goederen en voorraadbeheer</dc:title>
  <dc:creator>Microsoft Office-gebruiker</dc:creator>
  <cp:lastModifiedBy>Judith Huisman</cp:lastModifiedBy>
  <cp:revision>26</cp:revision>
  <dcterms:created xsi:type="dcterms:W3CDTF">2017-07-26T10:26:02Z</dcterms:created>
  <dcterms:modified xsi:type="dcterms:W3CDTF">2017-10-04T08:25:49Z</dcterms:modified>
</cp:coreProperties>
</file>